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Cycle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A7BEAE"/>
              </a:solidFill>
              <a:effectLst/>
            </c:spPr>
          </c:dPt>
          <c:dPt>
            <c:idx val="1"/>
            <c:bubble3D val="0"/>
            <c:spPr>
              <a:solidFill>
                <a:srgbClr val="B85042"/>
              </a:solidFill>
              <a:effectLst/>
            </c:spPr>
          </c:dPt>
          <c:dPt>
            <c:idx val="2"/>
            <c:bubble3D val="0"/>
            <c:spPr>
              <a:solidFill>
                <a:srgbClr val="E65100"/>
              </a:solidFill>
              <a:effectLst/>
            </c:spPr>
          </c:dPt>
          <c:dPt>
            <c:idx val="3"/>
            <c:bubble3D val="0"/>
            <c:spPr>
              <a:solidFill>
                <a:srgbClr val="78909C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Charge
Placement</c:v>
                </c:pt>
                <c:pt idx="1">
                  <c:v>Mould
Closing</c:v>
                </c:pt>
                <c:pt idx="2">
                  <c:v>Curing</c:v>
                </c:pt>
                <c:pt idx="3">
                  <c:v>Demoulding
&amp; Trim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15</c:v>
                </c:pt>
                <c:pt idx="1">
                  <c:v>10</c:v>
                </c:pt>
                <c:pt idx="2">
                  <c:v>55</c:v>
                </c:pt>
                <c:pt idx="3">
                  <c:v>20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chart" Target="/ppt/charts/chart1.xml"/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image" Target="../media/image-8-13.png"/><Relationship Id="rId14" Type="http://schemas.openxmlformats.org/officeDocument/2006/relationships/image" Target="../media/image-8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1645920"/>
            <a:ext cx="4572000" cy="4572000"/>
          </a:xfrm>
          <a:prstGeom prst="ellipse">
            <a:avLst/>
          </a:prstGeom>
          <a:solidFill>
            <a:srgbClr val="B85042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498080" y="182880"/>
            <a:ext cx="2560320" cy="2560320"/>
          </a:xfrm>
          <a:prstGeom prst="ellipse">
            <a:avLst/>
          </a:prstGeom>
          <a:solidFill>
            <a:srgbClr val="E65100">
              <a:alpha val="14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731520"/>
            <a:ext cx="6858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Compression Moulding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640080" y="19202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8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Composite Manufacturing Process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" y="2560320"/>
            <a:ext cx="5943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High-volume production of thermoset and thermoplastic</a:t>
            </a:r>
            <a:endParaRPr lang="en-US" sz="14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composite parts using matched-die moulds and heat/pressure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448056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 |  Materials  |  Mould Design  |  Applications  |  Quality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B85042">
              <a:alpha val="1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315200" y="-1371600"/>
            <a:ext cx="3200400" cy="3200400"/>
          </a:xfrm>
          <a:prstGeom prst="ellipse">
            <a:avLst/>
          </a:prstGeom>
          <a:solidFill>
            <a:srgbClr val="E65100">
              <a:alpha val="1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Summary &amp; Future Outlook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96012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8A6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16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417320"/>
            <a:ext cx="201168" cy="20116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68680" y="1353312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Compression moulding is the workhorse process for high-volume composite part production</a:t>
            </a:r>
            <a:endParaRPr lang="en-US" sz="11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2011680"/>
            <a:ext cx="201168" cy="20116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868680" y="1947672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SMC/BMC deliver Class A surface finish at automotive production rates</a:t>
            </a:r>
            <a:endParaRPr lang="en-US" sz="110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606040"/>
            <a:ext cx="201168" cy="201168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868680" y="2542032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Matched-die tooling enables complex geometry with ribs, bosses, and inserts</a:t>
            </a:r>
            <a:endParaRPr lang="en-US" sz="1100" dirty="0"/>
          </a:p>
        </p:txBody>
      </p:sp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3200400"/>
            <a:ext cx="201168" cy="201168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868680" y="3136392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 battery housings and structural composites are driving renewed growth</a:t>
            </a:r>
            <a:endParaRPr lang="en-US" sz="1100" dirty="0"/>
          </a:p>
        </p:txBody>
      </p:sp>
      <p:sp>
        <p:nvSpPr>
          <p:cNvPr id="14" name="Text 8"/>
          <p:cNvSpPr/>
          <p:nvPr/>
        </p:nvSpPr>
        <p:spPr>
          <a:xfrm>
            <a:off x="4754880" y="96012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8A6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Emerging Trends</a:t>
            </a:r>
            <a:endParaRPr lang="en-US" sz="1600" dirty="0"/>
          </a:p>
        </p:txBody>
      </p:sp>
      <p:pic>
        <p:nvPicPr>
          <p:cNvPr id="1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880" y="1417320"/>
            <a:ext cx="201168" cy="201168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5074920" y="1353312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 fibre SMC for lightweight structural automotive parts</a:t>
            </a:r>
            <a:endParaRPr lang="en-US" sz="1100" dirty="0"/>
          </a:p>
        </p:txBody>
      </p:sp>
      <p:pic>
        <p:nvPicPr>
          <p:cNvPr id="1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54880" y="2011680"/>
            <a:ext cx="201168" cy="201168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5074920" y="1947672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Thermoplastic compression moulding for recyclable composites</a:t>
            </a:r>
            <a:endParaRPr lang="en-US" sz="1100" dirty="0"/>
          </a:p>
        </p:txBody>
      </p:sp>
      <p:pic>
        <p:nvPicPr>
          <p:cNvPr id="19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4880" y="2606040"/>
            <a:ext cx="201168" cy="201168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5074920" y="2542032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 overmoulding — combining compression + injection in one tool</a:t>
            </a:r>
            <a:endParaRPr lang="en-US" sz="1100" dirty="0"/>
          </a:p>
        </p:txBody>
      </p:sp>
      <p:pic>
        <p:nvPicPr>
          <p:cNvPr id="21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4880" y="3200400"/>
            <a:ext cx="201168" cy="201168"/>
          </a:xfrm>
          <a:prstGeom prst="rect">
            <a:avLst/>
          </a:prstGeom>
        </p:spPr>
      </p:pic>
      <p:sp>
        <p:nvSpPr>
          <p:cNvPr id="22" name="Text 12"/>
          <p:cNvSpPr/>
          <p:nvPr/>
        </p:nvSpPr>
        <p:spPr>
          <a:xfrm>
            <a:off x="5074920" y="3136392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4.0 process monitoring with in-mould sensors and AI control</a:t>
            </a:r>
            <a:endParaRPr lang="en-US" sz="1100" dirty="0"/>
          </a:p>
        </p:txBody>
      </p:sp>
      <p:sp>
        <p:nvSpPr>
          <p:cNvPr id="23" name="Shape 13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4" name="Text 14"/>
          <p:cNvSpPr/>
          <p:nvPr/>
        </p:nvSpPr>
        <p:spPr>
          <a:xfrm>
            <a:off x="640080" y="448056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  |  Questions &amp; Discussion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Compression Moulding Process</a:t>
            </a:r>
            <a:endParaRPr lang="en-US" sz="26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" y="960120"/>
            <a:ext cx="8778240" cy="402336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9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Mould Design &amp; Construction</a:t>
            </a:r>
            <a:endParaRPr lang="en-US" sz="26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" y="960120"/>
            <a:ext cx="8778240" cy="40233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Moulding Compounds &amp; Materials</a:t>
            </a:r>
            <a:endParaRPr lang="en-US" sz="26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" y="960120"/>
            <a:ext cx="8778240" cy="40233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9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Process Parameters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3931920" cy="3749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73152" cy="3749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2344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Critical Variables</a:t>
            </a:r>
            <a:endParaRPr lang="en-US" sz="16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709928"/>
            <a:ext cx="182880" cy="1828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05840" y="1691640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Mould Temperature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1005840" y="1874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130–170°C (thermoset) — controls cure rate and surface quality</a:t>
            </a:r>
            <a:endParaRPr lang="en-US" sz="95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2212848"/>
            <a:ext cx="182880" cy="1828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005840" y="2194560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Clamping Pressure</a:t>
            </a:r>
            <a:endParaRPr lang="en-US" sz="1100" dirty="0"/>
          </a:p>
        </p:txBody>
      </p:sp>
      <p:sp>
        <p:nvSpPr>
          <p:cNvPr id="12" name="Text 8"/>
          <p:cNvSpPr/>
          <p:nvPr/>
        </p:nvSpPr>
        <p:spPr>
          <a:xfrm>
            <a:off x="1005840" y="23774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5–20 MPa — ensures complete cavity fill and fibre compaction</a:t>
            </a:r>
            <a:endParaRPr lang="en-US" sz="950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715768"/>
            <a:ext cx="182880" cy="1828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05840" y="2697480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Speed</a:t>
            </a:r>
            <a:endParaRPr lang="en-US" sz="1100" dirty="0"/>
          </a:p>
        </p:txBody>
      </p:sp>
      <p:sp>
        <p:nvSpPr>
          <p:cNvPr id="15" name="Text 10"/>
          <p:cNvSpPr/>
          <p:nvPr/>
        </p:nvSpPr>
        <p:spPr>
          <a:xfrm>
            <a:off x="1005840" y="28803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 initial close prevents fibre wash; fast final consolidation</a:t>
            </a:r>
            <a:endParaRPr lang="en-US" sz="95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218688"/>
            <a:ext cx="182880" cy="1828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1005840" y="3200400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Charge Weight &amp; Pattern</a:t>
            </a:r>
            <a:endParaRPr lang="en-US" sz="1100" dirty="0"/>
          </a:p>
        </p:txBody>
      </p:sp>
      <p:sp>
        <p:nvSpPr>
          <p:cNvPr id="18" name="Text 12"/>
          <p:cNvSpPr/>
          <p:nvPr/>
        </p:nvSpPr>
        <p:spPr>
          <a:xfrm>
            <a:off x="1005840" y="33832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60–80% cavity coverage; pattern controls flow and knit lines</a:t>
            </a:r>
            <a:endParaRPr lang="en-US" sz="950" dirty="0"/>
          </a:p>
        </p:txBody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721608"/>
            <a:ext cx="182880" cy="18288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1005840" y="3703320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Cure Time</a:t>
            </a:r>
            <a:endParaRPr lang="en-US" sz="1100" dirty="0"/>
          </a:p>
        </p:txBody>
      </p:sp>
      <p:sp>
        <p:nvSpPr>
          <p:cNvPr id="21" name="Text 14"/>
          <p:cNvSpPr/>
          <p:nvPr/>
        </p:nvSpPr>
        <p:spPr>
          <a:xfrm>
            <a:off x="1005840" y="38862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1–5 min (SMC) — dictated by wall thickness and resin reactivity</a:t>
            </a:r>
            <a:endParaRPr lang="en-US" sz="950" dirty="0"/>
          </a:p>
        </p:txBody>
      </p:sp>
      <p:pic>
        <p:nvPicPr>
          <p:cNvPr id="2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4224528"/>
            <a:ext cx="182880" cy="182880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1005840" y="4206240"/>
            <a:ext cx="3200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Breathing / Degassing</a:t>
            </a:r>
            <a:endParaRPr lang="en-US" sz="1100" dirty="0"/>
          </a:p>
        </p:txBody>
      </p:sp>
      <p:sp>
        <p:nvSpPr>
          <p:cNvPr id="24" name="Text 16"/>
          <p:cNvSpPr/>
          <p:nvPr/>
        </p:nvSpPr>
        <p:spPr>
          <a:xfrm>
            <a:off x="1005840" y="43891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Brief mould open/close cycles to vent trapped volatiles</a:t>
            </a:r>
            <a:endParaRPr lang="en-US" sz="950" dirty="0"/>
          </a:p>
        </p:txBody>
      </p:sp>
      <p:sp>
        <p:nvSpPr>
          <p:cNvPr id="25" name="Shape 17"/>
          <p:cNvSpPr/>
          <p:nvPr/>
        </p:nvSpPr>
        <p:spPr>
          <a:xfrm>
            <a:off x="4754880" y="1097280"/>
            <a:ext cx="3931920" cy="3749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6" name="Shape 18"/>
          <p:cNvSpPr/>
          <p:nvPr/>
        </p:nvSpPr>
        <p:spPr>
          <a:xfrm>
            <a:off x="4754880" y="1097280"/>
            <a:ext cx="73152" cy="3749040"/>
          </a:xfrm>
          <a:prstGeom prst="rect">
            <a:avLst/>
          </a:prstGeom>
          <a:solidFill>
            <a:srgbClr val="E65100"/>
          </a:solidFill>
          <a:ln/>
        </p:spPr>
      </p:sp>
      <p:sp>
        <p:nvSpPr>
          <p:cNvPr id="27" name="Text 19"/>
          <p:cNvSpPr/>
          <p:nvPr/>
        </p:nvSpPr>
        <p:spPr>
          <a:xfrm>
            <a:off x="5029200" y="12344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51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Typical Cycle Breakdown</a:t>
            </a:r>
            <a:endParaRPr lang="en-US" sz="1600" dirty="0"/>
          </a:p>
        </p:txBody>
      </p:sp>
      <p:graphicFrame>
        <p:nvGraphicFramePr>
          <p:cNvPr id="28" name="Chart 0" descr=""/>
          <p:cNvGraphicFramePr/>
          <p:nvPr/>
        </p:nvGraphicFramePr>
        <p:xfrm>
          <a:off x="5029200" y="1691640"/>
          <a:ext cx="3474720" cy="23774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7"/>
          </a:graphicData>
        </a:graphic>
      </p:graphicFrame>
      <p:sp>
        <p:nvSpPr>
          <p:cNvPr id="29" name="Text 20"/>
          <p:cNvSpPr/>
          <p:nvPr/>
        </p:nvSpPr>
        <p:spPr>
          <a:xfrm>
            <a:off x="5029200" y="42062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cycle: 2–6 min (SMC)  |  Up to 30 min (thick prepreg)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Applications</a:t>
            </a:r>
            <a:endParaRPr lang="en-US" sz="26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" y="960120"/>
            <a:ext cx="8778240" cy="402336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9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Common Defects &amp; Remedies</a:t>
            </a:r>
            <a:endParaRPr lang="en-US" sz="26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1051560"/>
            <a:ext cx="8503920" cy="37490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Advantages &amp; Limitations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3931920" cy="3749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3931920" cy="7315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32588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7D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Advantages</a:t>
            </a:r>
            <a:endParaRPr lang="en-US" sz="16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737360"/>
            <a:ext cx="182880" cy="1828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6916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production volume (100k+ parts/year per tool)</a:t>
            </a:r>
            <a:endParaRPr lang="en-US" sz="105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148840"/>
            <a:ext cx="182880" cy="1828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960120" y="21031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 cycle times (1–5 min for SMC/BMC)</a:t>
            </a:r>
            <a:endParaRPr lang="en-US" sz="105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560320"/>
            <a:ext cx="182880" cy="1828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960120" y="25146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Excellent surface finish (Class A achievable)</a:t>
            </a:r>
            <a:endParaRPr lang="en-US" sz="105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2971800"/>
            <a:ext cx="182880" cy="18288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960120" y="29260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 3D geometry with ribs, bosses, inserts</a:t>
            </a:r>
            <a:endParaRPr lang="en-US" sz="1050" dirty="0"/>
          </a:p>
        </p:txBody>
      </p:sp>
      <p:pic>
        <p:nvPicPr>
          <p:cNvPr id="1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3383280"/>
            <a:ext cx="182880" cy="18288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960120" y="333756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material waste (90–95% utilisation)</a:t>
            </a:r>
            <a:endParaRPr lang="en-US" sz="1050" dirty="0"/>
          </a:p>
        </p:txBody>
      </p:sp>
      <p:pic>
        <p:nvPicPr>
          <p:cNvPr id="1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" y="3794760"/>
            <a:ext cx="182880" cy="182880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960120" y="3749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 part-to-part quality</a:t>
            </a:r>
            <a:endParaRPr lang="en-US" sz="1050" dirty="0"/>
          </a:p>
        </p:txBody>
      </p:sp>
      <p:pic>
        <p:nvPicPr>
          <p:cNvPr id="19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5800" y="4206240"/>
            <a:ext cx="182880" cy="182880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960120" y="41605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Suitable for large structural panels</a:t>
            </a:r>
            <a:endParaRPr lang="en-US" sz="1050" dirty="0"/>
          </a:p>
        </p:txBody>
      </p:sp>
      <p:sp>
        <p:nvSpPr>
          <p:cNvPr id="21" name="Shape 12"/>
          <p:cNvSpPr/>
          <p:nvPr/>
        </p:nvSpPr>
        <p:spPr>
          <a:xfrm>
            <a:off x="4754880" y="1097280"/>
            <a:ext cx="3931920" cy="3749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2" name="Shape 13"/>
          <p:cNvSpPr/>
          <p:nvPr/>
        </p:nvSpPr>
        <p:spPr>
          <a:xfrm>
            <a:off x="4754880" y="1097280"/>
            <a:ext cx="3931920" cy="73152"/>
          </a:xfrm>
          <a:prstGeom prst="rect">
            <a:avLst/>
          </a:prstGeom>
          <a:solidFill>
            <a:srgbClr val="E65100"/>
          </a:solidFill>
          <a:ln/>
        </p:spPr>
      </p:sp>
      <p:sp>
        <p:nvSpPr>
          <p:cNvPr id="23" name="Text 14"/>
          <p:cNvSpPr/>
          <p:nvPr/>
        </p:nvSpPr>
        <p:spPr>
          <a:xfrm>
            <a:off x="4983480" y="132588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651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Limitations</a:t>
            </a:r>
            <a:endParaRPr lang="en-US" sz="1600" dirty="0"/>
          </a:p>
        </p:txBody>
      </p:sp>
      <p:pic>
        <p:nvPicPr>
          <p:cNvPr id="24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83480" y="1737360"/>
            <a:ext cx="182880" cy="182880"/>
          </a:xfrm>
          <a:prstGeom prst="rect">
            <a:avLst/>
          </a:prstGeom>
        </p:spPr>
      </p:pic>
      <p:sp>
        <p:nvSpPr>
          <p:cNvPr id="25" name="Text 15"/>
          <p:cNvSpPr/>
          <p:nvPr/>
        </p:nvSpPr>
        <p:spPr>
          <a:xfrm>
            <a:off x="5257800" y="16916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tooling cost (hardened steel matched dies)</a:t>
            </a:r>
            <a:endParaRPr lang="en-US" sz="1050" dirty="0"/>
          </a:p>
        </p:txBody>
      </p:sp>
      <p:pic>
        <p:nvPicPr>
          <p:cNvPr id="26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83480" y="2148840"/>
            <a:ext cx="182880" cy="182880"/>
          </a:xfrm>
          <a:prstGeom prst="rect">
            <a:avLst/>
          </a:prstGeom>
        </p:spPr>
      </p:pic>
      <p:sp>
        <p:nvSpPr>
          <p:cNvPr id="27" name="Text 16"/>
          <p:cNvSpPr/>
          <p:nvPr/>
        </p:nvSpPr>
        <p:spPr>
          <a:xfrm>
            <a:off x="5257800" y="21031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to relatively simple geometries (no deep undercuts)</a:t>
            </a:r>
            <a:endParaRPr lang="en-US" sz="1050" dirty="0"/>
          </a:p>
        </p:txBody>
      </p:sp>
      <p:pic>
        <p:nvPicPr>
          <p:cNvPr id="28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83480" y="2560320"/>
            <a:ext cx="182880" cy="182880"/>
          </a:xfrm>
          <a:prstGeom prst="rect">
            <a:avLst/>
          </a:prstGeom>
        </p:spPr>
      </p:pic>
      <p:sp>
        <p:nvSpPr>
          <p:cNvPr id="29" name="Text 17"/>
          <p:cNvSpPr/>
          <p:nvPr/>
        </p:nvSpPr>
        <p:spPr>
          <a:xfrm>
            <a:off x="5257800" y="25146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Flash removal / trimming adds secondary operations</a:t>
            </a:r>
            <a:endParaRPr lang="en-US" sz="1050" dirty="0"/>
          </a:p>
        </p:txBody>
      </p:sp>
      <p:pic>
        <p:nvPicPr>
          <p:cNvPr id="30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83480" y="2971800"/>
            <a:ext cx="182880" cy="182880"/>
          </a:xfrm>
          <a:prstGeom prst="rect">
            <a:avLst/>
          </a:prstGeom>
        </p:spPr>
      </p:pic>
      <p:sp>
        <p:nvSpPr>
          <p:cNvPr id="31" name="Text 18"/>
          <p:cNvSpPr/>
          <p:nvPr/>
        </p:nvSpPr>
        <p:spPr>
          <a:xfrm>
            <a:off x="5257800" y="29260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Fibre orientation difficult to control precisely</a:t>
            </a:r>
            <a:endParaRPr lang="en-US" sz="1050" dirty="0"/>
          </a:p>
        </p:txBody>
      </p:sp>
      <p:pic>
        <p:nvPicPr>
          <p:cNvPr id="32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83480" y="3383280"/>
            <a:ext cx="182880" cy="182880"/>
          </a:xfrm>
          <a:prstGeom prst="rect">
            <a:avLst/>
          </a:prstGeom>
        </p:spPr>
      </p:pic>
      <p:sp>
        <p:nvSpPr>
          <p:cNvPr id="33" name="Text 19"/>
          <p:cNvSpPr/>
          <p:nvPr/>
        </p:nvSpPr>
        <p:spPr>
          <a:xfrm>
            <a:off x="5257800" y="333756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 shelf life limitations (SMC/BMC)</a:t>
            </a:r>
            <a:endParaRPr lang="en-US" sz="1050" dirty="0"/>
          </a:p>
        </p:txBody>
      </p:sp>
      <p:pic>
        <p:nvPicPr>
          <p:cNvPr id="3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983480" y="3794760"/>
            <a:ext cx="182880" cy="182880"/>
          </a:xfrm>
          <a:prstGeom prst="rect">
            <a:avLst/>
          </a:prstGeom>
        </p:spPr>
      </p:pic>
      <p:sp>
        <p:nvSpPr>
          <p:cNvPr id="35" name="Text 20"/>
          <p:cNvSpPr/>
          <p:nvPr/>
        </p:nvSpPr>
        <p:spPr>
          <a:xfrm>
            <a:off x="5257800" y="3749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size limited by press tonnage capacity</a:t>
            </a:r>
            <a:endParaRPr lang="en-US" sz="1050" dirty="0"/>
          </a:p>
        </p:txBody>
      </p:sp>
      <p:pic>
        <p:nvPicPr>
          <p:cNvPr id="36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983480" y="4206240"/>
            <a:ext cx="182880" cy="182880"/>
          </a:xfrm>
          <a:prstGeom prst="rect">
            <a:avLst/>
          </a:prstGeom>
        </p:spPr>
      </p:pic>
      <p:sp>
        <p:nvSpPr>
          <p:cNvPr id="37" name="Text 21"/>
          <p:cNvSpPr/>
          <p:nvPr/>
        </p:nvSpPr>
        <p:spPr>
          <a:xfrm>
            <a:off x="5257800" y="41605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Thermoset parts not recyclable (cross-linked)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9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Compression Moulding vs. Other Processes</a:t>
            </a:r>
            <a:endParaRPr lang="en-US" sz="24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657600"/>
        </p:xfrm>
        <a:graphic>
          <a:graphicData uri="http://schemas.openxmlformats.org/drawingml/2006/table">
            <a:tbl>
              <a:tblPr/>
              <a:tblGrid>
                <a:gridCol w="1463040"/>
                <a:gridCol w="1691640"/>
                <a:gridCol w="1691640"/>
                <a:gridCol w="1691640"/>
                <a:gridCol w="169164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Feature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504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Compression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Moulding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510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Injection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Moulding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504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RTM / VARTM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504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Hand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Layup</a:t>
                      </a:r>
                      <a:endParaRPr lang="en-US" sz="10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5042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B850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Cycle Time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1–5 min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0.5–2 min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15–60 min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Hours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B850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Fibre Length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Short–Continuous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Short only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Continuous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Continuous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B850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 Size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Small–Very Large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Small–Medium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Medium–Large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B850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Surface Finish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Class 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Excellent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Good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B850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Tooling Cost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Very High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Low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B850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Volume Suitability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10k–500k+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100k+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100–10k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1–100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B850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Automation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Very High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Low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Compression Moulding - Composite Manufacturing</dc:title>
  <dc:subject>PptxGenJS Presentation</dc:subject>
  <dc:creator>Claude</dc:creator>
  <cp:lastModifiedBy>Claude</cp:lastModifiedBy>
  <cp:revision>1</cp:revision>
  <dcterms:created xsi:type="dcterms:W3CDTF">2026-03-08T23:37:59Z</dcterms:created>
  <dcterms:modified xsi:type="dcterms:W3CDTF">2026-03-08T23:37:59Z</dcterms:modified>
</cp:coreProperties>
</file>