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E293B"/>
                </a:solidFill>
                <a:latin typeface="Trebuchet MS"/>
              </a:defRPr>
            </a:pPr>
            <a:r>
              <a:rPr sz="1100" b="0" i="0" u="none" strike="noStrike">
                <a:solidFill>
                  <a:srgbClr val="1E293B"/>
                </a:solidFill>
                <a:latin typeface="Trebuchet MS"/>
              </a:rPr>
              <a:t>Specific Strength (kN.m/kg)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Specific Strength (kN.m/kg)</c:v>
                </c:pt>
              </c:strCache>
            </c:strRef>
          </c:tx>
          <c:spPr>
            <a:solidFill>
              <a:srgbClr val="78909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78909C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8909C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78909C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1A237E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00BCD4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E65100"/>
              </a:solidFill>
              <a:effectLst/>
            </c:spPr>
          </c:dPt>
          <c:cat>
            <c:multiLvlStrRef>
              <c:f>Sheet1!$A$2:$A$7</c:f>
              <c:multiLvlStrCache>
                <c:ptCount val="6"/>
                <c:lvl>
                  <c:pt idx="0">
                    <c:v>Aluminium
7075</c:v>
                  </c:pt>
                  <c:pt idx="1">
                    <c:v>Titanium
Ti-6Al-4V</c:v>
                  </c:pt>
                  <c:pt idx="2">
                    <c:v>Steel
300M</c:v>
                  </c:pt>
                  <c:pt idx="3">
                    <c:v>CFRP
UD Epoxy</c:v>
                  </c:pt>
                  <c:pt idx="4">
                    <c:v>CFRP
UD PEEK</c:v>
                  </c:pt>
                  <c:pt idx="5">
                    <c:v>CFRP+CNT
Nano-hybrid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210</c:v>
                </c:pt>
                <c:pt idx="1">
                  <c:v>240</c:v>
                </c:pt>
                <c:pt idx="2">
                  <c:v>170</c:v>
                </c:pt>
                <c:pt idx="3">
                  <c:v>780</c:v>
                </c:pt>
                <c:pt idx="4">
                  <c:v>750</c:v>
                </c:pt>
                <c:pt idx="5">
                  <c:v>880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07D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07D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E293B"/>
                </a:solidFill>
                <a:latin typeface="Trebuchet MS"/>
              </a:defRPr>
            </a:pPr>
            <a:r>
              <a:rPr sz="1100" b="0" i="0" u="none" strike="noStrike">
                <a:solidFill>
                  <a:srgbClr val="1E293B"/>
                </a:solidFill>
                <a:latin typeface="Trebuchet MS"/>
              </a:rPr>
              <a:t>Max Service Temperature (C)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Max Service Temp (C)</c:v>
                </c:pt>
              </c:strCache>
            </c:strRef>
          </c:tx>
          <c:spPr>
            <a:solidFill>
              <a:srgbClr val="1A237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A237E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3949AB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9A825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65100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00BCD4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C62828"/>
              </a:solidFill>
              <a:effectLst/>
            </c:spPr>
          </c:dPt>
          <c:cat>
            <c:multiLvlStrRef>
              <c:f>Sheet1!$A$2:$A$7</c:f>
              <c:multiLvlStrCache>
                <c:ptCount val="6"/>
                <c:lvl>
                  <c:pt idx="0">
                    <c:v>Standard
Epoxy</c:v>
                  </c:pt>
                  <c:pt idx="1">
                    <c:v>Toughened
Epoxy</c:v>
                  </c:pt>
                  <c:pt idx="2">
                    <c:v>BMI
Composite</c:v>
                  </c:pt>
                  <c:pt idx="3">
                    <c:v>Polyimide
PMR-15</c:v>
                  </c:pt>
                  <c:pt idx="4">
                    <c:v>PEEK
Composite</c:v>
                  </c:pt>
                  <c:pt idx="5">
                    <c:v>SiC/SiC
CMC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120</c:v>
                </c:pt>
                <c:pt idx="1">
                  <c:v>180</c:v>
                </c:pt>
                <c:pt idx="2">
                  <c:v>250</c:v>
                </c:pt>
                <c:pt idx="3">
                  <c:v>350</c:v>
                </c:pt>
                <c:pt idx="4">
                  <c:v>260</c:v>
                </c:pt>
                <c:pt idx="5">
                  <c:v>1300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07D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07D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828800"/>
            <a:ext cx="5029200" cy="5029200"/>
          </a:xfrm>
          <a:prstGeom prst="ellipse">
            <a:avLst/>
          </a:prstGeom>
          <a:solidFill>
            <a:srgbClr val="1A237E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498080" y="0"/>
            <a:ext cx="2743200" cy="2743200"/>
          </a:xfrm>
          <a:prstGeom prst="ellipse">
            <a:avLst/>
          </a:prstGeom>
          <a:solidFill>
            <a:srgbClr val="00BCD4">
              <a:alpha val="1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1A237E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572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548640"/>
            <a:ext cx="6858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Future of</a:t>
            </a:r>
            <a:endParaRPr lang="en-US" sz="4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Aerospace Materials</a:t>
            </a:r>
            <a:endParaRPr lang="en-US" sz="4200" dirty="0"/>
          </a:p>
        </p:txBody>
      </p:sp>
      <p:sp>
        <p:nvSpPr>
          <p:cNvPr id="7" name="Text 4"/>
          <p:cNvSpPr/>
          <p:nvPr/>
        </p:nvSpPr>
        <p:spPr>
          <a:xfrm>
            <a:off x="640080" y="22860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4DD0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Next-Generation Materials for Ultra-Light Aircraft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640080" y="2926080"/>
            <a:ext cx="5943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composites, nano-reinforcements, and novel architectures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shaping the next era of aerospace structural design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44805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Fibre  |  Hybrid Composites  |  Lattice Structures  |  Thermoplastics  |  Nano-Reinforcements  |  High-Temp Polymers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1A237E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1371600"/>
            <a:ext cx="3200400" cy="3200400"/>
          </a:xfrm>
          <a:prstGeom prst="ellipse">
            <a:avLst/>
          </a:prstGeom>
          <a:solidFill>
            <a:srgbClr val="00BCD4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Summary and Outlook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9601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16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371600"/>
            <a:ext cx="182880" cy="1828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31673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fibre composites already deliver 4x specific strength vs metals — nano-enhancements push this further</a:t>
            </a:r>
            <a:endParaRPr lang="en-US" sz="105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901952"/>
            <a:ext cx="182880" cy="1828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22960" y="184708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Thermoplastic matrices enable welding, recycling, and rapid out-of-autoclave manufacturing</a:t>
            </a:r>
            <a:endParaRPr lang="en-US" sz="10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432304"/>
            <a:ext cx="182880" cy="18288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22960" y="2377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composites and FMLs combine best properties of different material classes</a:t>
            </a:r>
            <a:endParaRPr lang="en-US" sz="105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962656"/>
            <a:ext cx="182880" cy="1828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822960" y="290779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Lattice/anisogrid structures offer up to 40% weight saving over conventional sandwich panels</a:t>
            </a:r>
            <a:endParaRPr lang="en-US" sz="105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493008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822960" y="3438144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High-temperature polymers and CMCs are extending composite use into engine hot sections</a:t>
            </a:r>
            <a:endParaRPr lang="en-US" sz="1050" dirty="0"/>
          </a:p>
        </p:txBody>
      </p:sp>
      <p:sp>
        <p:nvSpPr>
          <p:cNvPr id="16" name="Text 9"/>
          <p:cNvSpPr/>
          <p:nvPr/>
        </p:nvSpPr>
        <p:spPr>
          <a:xfrm>
            <a:off x="4754880" y="9601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Ultra-Light Future</a:t>
            </a:r>
            <a:endParaRPr lang="en-US" sz="160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4880" y="1371600"/>
            <a:ext cx="182880" cy="18288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029200" y="1316736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Multi-functional materials — structures that sense, heal, and adapt</a:t>
            </a:r>
            <a:endParaRPr lang="en-US" sz="105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0" y="1901952"/>
            <a:ext cx="182880" cy="18288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029200" y="184708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material twins — AI-driven design from micro to macro scale</a:t>
            </a:r>
            <a:endParaRPr lang="en-US" sz="1050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880" y="2432304"/>
            <a:ext cx="182880" cy="18288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029200" y="23774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Bio-inspired architectures — mimicking natural lightweight structures</a:t>
            </a:r>
            <a:endParaRPr lang="en-US" sz="105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4880" y="2962656"/>
            <a:ext cx="182880" cy="18288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029200" y="290779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 composites — recyclable thermoplastics and bio-based resins</a:t>
            </a:r>
            <a:endParaRPr lang="en-US" sz="1050" dirty="0"/>
          </a:p>
        </p:txBody>
      </p:sp>
      <p:pic>
        <p:nvPicPr>
          <p:cNvPr id="2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4880" y="3493008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5029200" y="3438144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by analysis — reducing the test pyramid with simulation</a:t>
            </a:r>
            <a:endParaRPr lang="en-US" sz="1050" dirty="0"/>
          </a:p>
        </p:txBody>
      </p:sp>
      <p:sp>
        <p:nvSpPr>
          <p:cNvPr id="27" name="Shape 15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1A237E"/>
          </a:solidFill>
          <a:ln/>
        </p:spPr>
      </p:sp>
      <p:sp>
        <p:nvSpPr>
          <p:cNvPr id="28" name="Text 16"/>
          <p:cNvSpPr/>
          <p:nvPr/>
        </p:nvSpPr>
        <p:spPr>
          <a:xfrm>
            <a:off x="640080" y="44805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  |  Questions and Discussion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Carbon Fibre Microstructure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1005840"/>
            <a:ext cx="8778240" cy="39776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Hybrid Composites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1005840"/>
            <a:ext cx="8778240" cy="39776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Lattice Structures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1005840"/>
            <a:ext cx="8778240" cy="39776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Thermoplastic Composites for Aerospace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73152" cy="37490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37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Thermoplastics?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709928"/>
            <a:ext cx="182880" cy="1828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69164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Weldability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00584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Resistance/induction welding eliminates fasteners — 20% weight saving on joints</a:t>
            </a:r>
            <a:endParaRPr lang="en-US" sz="9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212848"/>
            <a:ext cx="182880" cy="1828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05840" y="219456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Recyclability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1005840" y="23774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Re-meltable matrix enables closed-loop recycling and end-of-life recovery</a:t>
            </a:r>
            <a:endParaRPr lang="en-US" sz="95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15768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05840" y="269748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Toughness</a:t>
            </a:r>
            <a:endParaRPr lang="en-US" sz="1100" dirty="0"/>
          </a:p>
        </p:txBody>
      </p:sp>
      <p:sp>
        <p:nvSpPr>
          <p:cNvPr id="15" name="Text 10"/>
          <p:cNvSpPr/>
          <p:nvPr/>
        </p:nvSpPr>
        <p:spPr>
          <a:xfrm>
            <a:off x="100584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10x higher fracture toughness than epoxy — superior impact/damage tolerance</a:t>
            </a:r>
            <a:endParaRPr lang="en-US" sz="95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218688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005840" y="320040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Processing</a:t>
            </a:r>
            <a:endParaRPr lang="en-US" sz="1100" dirty="0"/>
          </a:p>
        </p:txBody>
      </p:sp>
      <p:sp>
        <p:nvSpPr>
          <p:cNvPr id="18" name="Text 12"/>
          <p:cNvSpPr/>
          <p:nvPr/>
        </p:nvSpPr>
        <p:spPr>
          <a:xfrm>
            <a:off x="1005840" y="33832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autoclave cure; stamp forming in minutes instead of hours</a:t>
            </a:r>
            <a:endParaRPr lang="en-US" sz="950" dirty="0"/>
          </a:p>
        </p:txBody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721608"/>
            <a:ext cx="182880" cy="18288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005840" y="370332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Shelf Life</a:t>
            </a:r>
            <a:endParaRPr lang="en-US" sz="1100" dirty="0"/>
          </a:p>
        </p:txBody>
      </p:sp>
      <p:sp>
        <p:nvSpPr>
          <p:cNvPr id="21" name="Text 14"/>
          <p:cNvSpPr/>
          <p:nvPr/>
        </p:nvSpPr>
        <p:spPr>
          <a:xfrm>
            <a:off x="1005840" y="3886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cold storage required — unlimited out-time for prepreg materials</a:t>
            </a:r>
            <a:endParaRPr lang="en-US" sz="950" dirty="0"/>
          </a:p>
        </p:txBody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4224528"/>
            <a:ext cx="182880" cy="18288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005840" y="420624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Repairability</a:t>
            </a:r>
            <a:endParaRPr lang="en-US" sz="1100" dirty="0"/>
          </a:p>
        </p:txBody>
      </p:sp>
      <p:sp>
        <p:nvSpPr>
          <p:cNvPr id="24" name="Text 16"/>
          <p:cNvSpPr/>
          <p:nvPr/>
        </p:nvSpPr>
        <p:spPr>
          <a:xfrm>
            <a:off x="1005840" y="4389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re-heating allows in-situ repair of damaged structures</a:t>
            </a:r>
            <a:endParaRPr lang="en-US" sz="950" dirty="0"/>
          </a:p>
        </p:txBody>
      </p:sp>
      <p:sp>
        <p:nvSpPr>
          <p:cNvPr id="25" name="Shape 17"/>
          <p:cNvSpPr/>
          <p:nvPr/>
        </p:nvSpPr>
        <p:spPr>
          <a:xfrm>
            <a:off x="4754880" y="109728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18"/>
          <p:cNvSpPr/>
          <p:nvPr/>
        </p:nvSpPr>
        <p:spPr>
          <a:xfrm>
            <a:off x="4754880" y="1097280"/>
            <a:ext cx="73152" cy="3749040"/>
          </a:xfrm>
          <a:prstGeom prst="rect">
            <a:avLst/>
          </a:prstGeom>
          <a:solidFill>
            <a:srgbClr val="1A237E"/>
          </a:solidFill>
          <a:ln/>
        </p:spPr>
      </p:sp>
      <p:sp>
        <p:nvSpPr>
          <p:cNvPr id="27" name="Text 19"/>
          <p:cNvSpPr/>
          <p:nvPr/>
        </p:nvSpPr>
        <p:spPr>
          <a:xfrm>
            <a:off x="5029200" y="1234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7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Thermoplastic Matrix Systems</a:t>
            </a:r>
            <a:endParaRPr lang="en-US" sz="1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91640"/>
          <a:ext cx="3566160" cy="1828800"/>
        </p:xfrm>
        <a:graphic>
          <a:graphicData uri="http://schemas.openxmlformats.org/drawingml/2006/table">
            <a:tbl>
              <a:tblPr/>
              <a:tblGrid>
                <a:gridCol w="822960"/>
                <a:gridCol w="640080"/>
                <a:gridCol w="822960"/>
                <a:gridCol w="1280160"/>
              </a:tblGrid>
              <a:tr h="304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Matrix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7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Tg (C)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7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Tm (C)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7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Use Case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7E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Primary structure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PEKK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305-360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Fuselage clips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PPS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Leading edges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Amorph.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Interior panels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PA6/PA12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50-80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220-260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Secondary struct.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Shape 20"/>
          <p:cNvSpPr/>
          <p:nvPr/>
        </p:nvSpPr>
        <p:spPr>
          <a:xfrm>
            <a:off x="4937760" y="3657600"/>
            <a:ext cx="3566160" cy="1005840"/>
          </a:xfrm>
          <a:prstGeom prst="rect">
            <a:avLst/>
          </a:prstGeom>
          <a:solidFill>
            <a:srgbClr val="E8EAF6"/>
          </a:solidFill>
          <a:ln/>
        </p:spPr>
      </p:sp>
      <p:sp>
        <p:nvSpPr>
          <p:cNvPr id="30" name="Text 21"/>
          <p:cNvSpPr/>
          <p:nvPr/>
        </p:nvSpPr>
        <p:spPr>
          <a:xfrm>
            <a:off x="5074920" y="3730752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7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Industry Adoption</a:t>
            </a:r>
            <a:endParaRPr lang="en-US" sz="1100" dirty="0"/>
          </a:p>
        </p:txBody>
      </p:sp>
      <p:sp>
        <p:nvSpPr>
          <p:cNvPr id="31" name="Text 22"/>
          <p:cNvSpPr/>
          <p:nvPr/>
        </p:nvSpPr>
        <p:spPr>
          <a:xfrm>
            <a:off x="5074920" y="3950208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Airbus A350 — CF/PEEK brackets and clips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Gulfstream G650 — thermoplastic rudder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Boeing 787 — PEI interior panels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Sky 2 — TP welded fuselage demonstrators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Nano-Reinforcements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1005840"/>
            <a:ext cx="8778240" cy="39776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High-Temperature Polymers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274320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97280"/>
            <a:ext cx="2743200" cy="73152"/>
          </a:xfrm>
          <a:prstGeom prst="rect">
            <a:avLst/>
          </a:prstGeom>
          <a:solidFill>
            <a:srgbClr val="F9A825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8016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150-250 C Service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536192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BMI (Bismaleimide)</a:t>
            </a:r>
            <a:endParaRPr lang="en-US" sz="10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74520"/>
            <a:ext cx="164592" cy="16459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85800" y="1828800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Tg ~ 250-320 C after post-cure</a:t>
            </a:r>
            <a:endParaRPr lang="en-US" sz="10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58568"/>
            <a:ext cx="164592" cy="16459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85800" y="2212848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Processable like epoxies (prepreg)</a:t>
            </a:r>
            <a:endParaRPr lang="en-US" sz="10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42616"/>
            <a:ext cx="164592" cy="16459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85800" y="2596896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on F-22 Raptor structures</a:t>
            </a:r>
            <a:endParaRPr lang="en-US" sz="10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26664"/>
            <a:ext cx="164592" cy="16459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85800" y="2980944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Hot/wet Tg: 200 C+</a:t>
            </a:r>
            <a:endParaRPr lang="en-US" sz="10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410712"/>
            <a:ext cx="164592" cy="16459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685800" y="3364992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microcrack resistance</a:t>
            </a:r>
            <a:endParaRPr lang="en-US" sz="1000" dirty="0"/>
          </a:p>
        </p:txBody>
      </p:sp>
      <p:sp>
        <p:nvSpPr>
          <p:cNvPr id="18" name="Shape 11"/>
          <p:cNvSpPr/>
          <p:nvPr/>
        </p:nvSpPr>
        <p:spPr>
          <a:xfrm>
            <a:off x="411480" y="3840480"/>
            <a:ext cx="2560320" cy="731520"/>
          </a:xfrm>
          <a:prstGeom prst="rect">
            <a:avLst/>
          </a:prstGeom>
          <a:solidFill>
            <a:srgbClr val="E8EAF6"/>
          </a:solidFill>
          <a:ln/>
        </p:spPr>
      </p:sp>
      <p:sp>
        <p:nvSpPr>
          <p:cNvPr id="19" name="Text 12"/>
          <p:cNvSpPr/>
          <p:nvPr/>
        </p:nvSpPr>
        <p:spPr>
          <a:xfrm>
            <a:off x="502920" y="391363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Fighter aircraft skins, engine nacelles, brake ducts</a:t>
            </a:r>
            <a:endParaRPr lang="en-US" sz="900" dirty="0"/>
          </a:p>
        </p:txBody>
      </p:sp>
      <p:sp>
        <p:nvSpPr>
          <p:cNvPr id="20" name="Shape 13"/>
          <p:cNvSpPr/>
          <p:nvPr/>
        </p:nvSpPr>
        <p:spPr>
          <a:xfrm>
            <a:off x="3200400" y="1097280"/>
            <a:ext cx="274320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4"/>
          <p:cNvSpPr/>
          <p:nvPr/>
        </p:nvSpPr>
        <p:spPr>
          <a:xfrm>
            <a:off x="3200400" y="1097280"/>
            <a:ext cx="2743200" cy="73152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22" name="Text 15"/>
          <p:cNvSpPr/>
          <p:nvPr/>
        </p:nvSpPr>
        <p:spPr>
          <a:xfrm>
            <a:off x="3337560" y="128016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51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250-350 C Service</a:t>
            </a:r>
            <a:endParaRPr lang="en-US" sz="1300" dirty="0"/>
          </a:p>
        </p:txBody>
      </p:sp>
      <p:sp>
        <p:nvSpPr>
          <p:cNvPr id="23" name="Text 16"/>
          <p:cNvSpPr/>
          <p:nvPr/>
        </p:nvSpPr>
        <p:spPr>
          <a:xfrm>
            <a:off x="3337560" y="1536192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Polyimide (PMR-15, HFPE-II)</a:t>
            </a:r>
            <a:endParaRPr lang="en-US" sz="100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37560" y="1874520"/>
            <a:ext cx="164592" cy="164592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3566160" y="1828800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Tg: 340-400 C (exceptional)</a:t>
            </a:r>
            <a:endParaRPr lang="en-US" sz="1000" dirty="0"/>
          </a:p>
        </p:txBody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560" y="2258568"/>
            <a:ext cx="164592" cy="164592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3566160" y="2212848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oxidative stability</a:t>
            </a:r>
            <a:endParaRPr lang="en-US" sz="1000" dirty="0"/>
          </a:p>
        </p:txBody>
      </p:sp>
      <p:pic>
        <p:nvPicPr>
          <p:cNvPr id="2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7560" y="2642616"/>
            <a:ext cx="164592" cy="164592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3566160" y="2596896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 F414 engine duct liners</a:t>
            </a:r>
            <a:endParaRPr lang="en-US" sz="1000" dirty="0"/>
          </a:p>
        </p:txBody>
      </p:sp>
      <p:pic>
        <p:nvPicPr>
          <p:cNvPr id="3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37560" y="3026664"/>
            <a:ext cx="164592" cy="164592"/>
          </a:xfrm>
          <a:prstGeom prst="rect">
            <a:avLst/>
          </a:prstGeom>
        </p:spPr>
      </p:pic>
      <p:sp>
        <p:nvSpPr>
          <p:cNvPr id="31" name="Text 20"/>
          <p:cNvSpPr/>
          <p:nvPr/>
        </p:nvSpPr>
        <p:spPr>
          <a:xfrm>
            <a:off x="3566160" y="2980944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Addition-type cure chemistry</a:t>
            </a:r>
            <a:endParaRPr lang="en-US" sz="1000" dirty="0"/>
          </a:p>
        </p:txBody>
      </p:sp>
      <p:pic>
        <p:nvPicPr>
          <p:cNvPr id="3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37560" y="3410712"/>
            <a:ext cx="164592" cy="164592"/>
          </a:xfrm>
          <a:prstGeom prst="rect">
            <a:avLst/>
          </a:prstGeom>
        </p:spPr>
      </p:pic>
      <p:sp>
        <p:nvSpPr>
          <p:cNvPr id="33" name="Text 21"/>
          <p:cNvSpPr/>
          <p:nvPr/>
        </p:nvSpPr>
        <p:spPr>
          <a:xfrm>
            <a:off x="3566160" y="3364992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Challenging processing (high Tg)</a:t>
            </a:r>
            <a:endParaRPr lang="en-US" sz="1000" dirty="0"/>
          </a:p>
        </p:txBody>
      </p:sp>
      <p:sp>
        <p:nvSpPr>
          <p:cNvPr id="34" name="Shape 22"/>
          <p:cNvSpPr/>
          <p:nvPr/>
        </p:nvSpPr>
        <p:spPr>
          <a:xfrm>
            <a:off x="3291840" y="3840480"/>
            <a:ext cx="2560320" cy="731520"/>
          </a:xfrm>
          <a:prstGeom prst="rect">
            <a:avLst/>
          </a:prstGeom>
          <a:solidFill>
            <a:srgbClr val="E8EAF6"/>
          </a:solidFill>
          <a:ln/>
        </p:spPr>
      </p:sp>
      <p:sp>
        <p:nvSpPr>
          <p:cNvPr id="35" name="Text 23"/>
          <p:cNvSpPr/>
          <p:nvPr/>
        </p:nvSpPr>
        <p:spPr>
          <a:xfrm>
            <a:off x="3383280" y="391363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 bypass ducts, exhaust structures, missile components</a:t>
            </a:r>
            <a:endParaRPr lang="en-US" sz="900" dirty="0"/>
          </a:p>
        </p:txBody>
      </p:sp>
      <p:sp>
        <p:nvSpPr>
          <p:cNvPr id="36" name="Shape 24"/>
          <p:cNvSpPr/>
          <p:nvPr/>
        </p:nvSpPr>
        <p:spPr>
          <a:xfrm>
            <a:off x="6080760" y="1097280"/>
            <a:ext cx="274320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7" name="Shape 25"/>
          <p:cNvSpPr/>
          <p:nvPr/>
        </p:nvSpPr>
        <p:spPr>
          <a:xfrm>
            <a:off x="6080760" y="1097280"/>
            <a:ext cx="2743200" cy="73152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8" name="Text 26"/>
          <p:cNvSpPr/>
          <p:nvPr/>
        </p:nvSpPr>
        <p:spPr>
          <a:xfrm>
            <a:off x="6217920" y="128016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350 C+ Frontier</a:t>
            </a:r>
            <a:endParaRPr lang="en-US" sz="1300" dirty="0"/>
          </a:p>
        </p:txBody>
      </p:sp>
      <p:sp>
        <p:nvSpPr>
          <p:cNvPr id="39" name="Text 27"/>
          <p:cNvSpPr/>
          <p:nvPr/>
        </p:nvSpPr>
        <p:spPr>
          <a:xfrm>
            <a:off x="6217920" y="1536192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Ceramic Matrix (CMC) / Hybrid</a:t>
            </a:r>
            <a:endParaRPr lang="en-US" sz="1000" dirty="0"/>
          </a:p>
        </p:txBody>
      </p:sp>
      <p:pic>
        <p:nvPicPr>
          <p:cNvPr id="40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17920" y="1874520"/>
            <a:ext cx="164592" cy="164592"/>
          </a:xfrm>
          <a:prstGeom prst="rect">
            <a:avLst/>
          </a:prstGeom>
        </p:spPr>
      </p:pic>
      <p:sp>
        <p:nvSpPr>
          <p:cNvPr id="41" name="Text 28"/>
          <p:cNvSpPr/>
          <p:nvPr/>
        </p:nvSpPr>
        <p:spPr>
          <a:xfrm>
            <a:off x="6446520" y="1828800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SiC/SiC CMCs: 1300 C capable</a:t>
            </a:r>
            <a:endParaRPr lang="en-US" sz="1000" dirty="0"/>
          </a:p>
        </p:txBody>
      </p:sp>
      <p:pic>
        <p:nvPicPr>
          <p:cNvPr id="42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17920" y="2258568"/>
            <a:ext cx="164592" cy="164592"/>
          </a:xfrm>
          <a:prstGeom prst="rect">
            <a:avLst/>
          </a:prstGeom>
        </p:spPr>
      </p:pic>
      <p:sp>
        <p:nvSpPr>
          <p:cNvPr id="43" name="Text 29"/>
          <p:cNvSpPr/>
          <p:nvPr/>
        </p:nvSpPr>
        <p:spPr>
          <a:xfrm>
            <a:off x="6446520" y="2212848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Oxide/Oxide CMCs: 1200 C</a:t>
            </a:r>
            <a:endParaRPr lang="en-US" sz="1000" dirty="0"/>
          </a:p>
        </p:txBody>
      </p:sp>
      <p:pic>
        <p:nvPicPr>
          <p:cNvPr id="4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17920" y="2642616"/>
            <a:ext cx="164592" cy="164592"/>
          </a:xfrm>
          <a:prstGeom prst="rect">
            <a:avLst/>
          </a:prstGeom>
        </p:spPr>
      </p:pic>
      <p:sp>
        <p:nvSpPr>
          <p:cNvPr id="45" name="Text 30"/>
          <p:cNvSpPr/>
          <p:nvPr/>
        </p:nvSpPr>
        <p:spPr>
          <a:xfrm>
            <a:off x="6446520" y="2596896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LEAP engine shrouds (CFM)</a:t>
            </a:r>
            <a:endParaRPr lang="en-US" sz="1000" dirty="0"/>
          </a:p>
        </p:txBody>
      </p:sp>
      <p:pic>
        <p:nvPicPr>
          <p:cNvPr id="46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7920" y="3026664"/>
            <a:ext cx="164592" cy="164592"/>
          </a:xfrm>
          <a:prstGeom prst="rect">
            <a:avLst/>
          </a:prstGeom>
        </p:spPr>
      </p:pic>
      <p:sp>
        <p:nvSpPr>
          <p:cNvPr id="47" name="Text 31"/>
          <p:cNvSpPr/>
          <p:nvPr/>
        </p:nvSpPr>
        <p:spPr>
          <a:xfrm>
            <a:off x="6446520" y="2980944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GE9X combustor liners</a:t>
            </a:r>
            <a:endParaRPr lang="en-US" sz="1000" dirty="0"/>
          </a:p>
        </p:txBody>
      </p:sp>
      <p:pic>
        <p:nvPicPr>
          <p:cNvPr id="48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17920" y="3410712"/>
            <a:ext cx="164592" cy="164592"/>
          </a:xfrm>
          <a:prstGeom prst="rect">
            <a:avLst/>
          </a:prstGeom>
        </p:spPr>
      </p:pic>
      <p:sp>
        <p:nvSpPr>
          <p:cNvPr id="49" name="Text 32"/>
          <p:cNvSpPr/>
          <p:nvPr/>
        </p:nvSpPr>
        <p:spPr>
          <a:xfrm>
            <a:off x="6446520" y="3364992"/>
            <a:ext cx="2240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 lighter than Ni superalloys</a:t>
            </a:r>
            <a:endParaRPr lang="en-US" sz="1000" dirty="0"/>
          </a:p>
        </p:txBody>
      </p:sp>
      <p:sp>
        <p:nvSpPr>
          <p:cNvPr id="50" name="Shape 33"/>
          <p:cNvSpPr/>
          <p:nvPr/>
        </p:nvSpPr>
        <p:spPr>
          <a:xfrm>
            <a:off x="6172200" y="3840480"/>
            <a:ext cx="2560320" cy="731520"/>
          </a:xfrm>
          <a:prstGeom prst="rect">
            <a:avLst/>
          </a:prstGeom>
          <a:solidFill>
            <a:srgbClr val="E8EAF6"/>
          </a:solidFill>
          <a:ln/>
        </p:spPr>
      </p:sp>
      <p:sp>
        <p:nvSpPr>
          <p:cNvPr id="51" name="Text 34"/>
          <p:cNvSpPr/>
          <p:nvPr/>
        </p:nvSpPr>
        <p:spPr>
          <a:xfrm>
            <a:off x="6263640" y="3913632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Turbine shrouds, combustor liners, thermal protection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Material Performance Comparison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5156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5" name="Chart 1" descr=""/>
          <p:cNvGraphicFramePr/>
          <p:nvPr/>
        </p:nvGraphicFramePr>
        <p:xfrm>
          <a:off x="4754880" y="105156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Shape 2"/>
          <p:cNvSpPr/>
          <p:nvPr/>
        </p:nvSpPr>
        <p:spPr>
          <a:xfrm>
            <a:off x="457200" y="4114800"/>
            <a:ext cx="8229600" cy="777240"/>
          </a:xfrm>
          <a:prstGeom prst="rect">
            <a:avLst/>
          </a:prstGeom>
          <a:solidFill>
            <a:srgbClr val="0B1120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640080" y="4187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4x</a:t>
            </a:r>
            <a:endParaRPr lang="en-US" sz="2000" dirty="0"/>
          </a:p>
        </p:txBody>
      </p:sp>
      <p:sp>
        <p:nvSpPr>
          <p:cNvPr id="8" name="Text 4"/>
          <p:cNvSpPr/>
          <p:nvPr/>
        </p:nvSpPr>
        <p:spPr>
          <a:xfrm>
            <a:off x="1417320" y="41879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specific strength of CFRP vs aluminium</a:t>
            </a:r>
            <a:endParaRPr lang="en-US" sz="950" dirty="0"/>
          </a:p>
        </p:txBody>
      </p:sp>
      <p:sp>
        <p:nvSpPr>
          <p:cNvPr id="9" name="Text 5"/>
          <p:cNvSpPr/>
          <p:nvPr/>
        </p:nvSpPr>
        <p:spPr>
          <a:xfrm>
            <a:off x="3383280" y="4187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10x</a:t>
            </a:r>
            <a:endParaRPr lang="en-US" sz="2000" dirty="0"/>
          </a:p>
        </p:txBody>
      </p:sp>
      <p:sp>
        <p:nvSpPr>
          <p:cNvPr id="10" name="Text 6"/>
          <p:cNvSpPr/>
          <p:nvPr/>
        </p:nvSpPr>
        <p:spPr>
          <a:xfrm>
            <a:off x="4160520" y="41879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Temperature range extension with CMCs over epoxies</a:t>
            </a:r>
            <a:endParaRPr lang="en-US" sz="950" dirty="0"/>
          </a:p>
        </p:txBody>
      </p:sp>
      <p:sp>
        <p:nvSpPr>
          <p:cNvPr id="11" name="Text 7"/>
          <p:cNvSpPr/>
          <p:nvPr/>
        </p:nvSpPr>
        <p:spPr>
          <a:xfrm>
            <a:off x="6126480" y="4187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DD0E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30%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6903720" y="41879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Further improvement with nano-enhanced matrices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B112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Technology Readiness Roadmap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7680960" cy="54864"/>
          </a:xfrm>
          <a:prstGeom prst="rect">
            <a:avLst/>
          </a:prstGeom>
          <a:solidFill>
            <a:srgbClr val="1A237E"/>
          </a:solidFill>
          <a:ln/>
        </p:spPr>
      </p:sp>
      <p:sp>
        <p:nvSpPr>
          <p:cNvPr id="5" name="Shape 3"/>
          <p:cNvSpPr/>
          <p:nvPr/>
        </p:nvSpPr>
        <p:spPr>
          <a:xfrm>
            <a:off x="1280160" y="1280160"/>
            <a:ext cx="320040" cy="320040"/>
          </a:xfrm>
          <a:prstGeom prst="ellipse">
            <a:avLst/>
          </a:prstGeom>
          <a:solidFill>
            <a:srgbClr val="1A237E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914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37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Current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731520" y="182880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828800"/>
            <a:ext cx="1828800" cy="54864"/>
          </a:xfrm>
          <a:prstGeom prst="rect">
            <a:avLst/>
          </a:prstGeom>
          <a:solidFill>
            <a:srgbClr val="1A237E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96596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 CFRP/Epoxy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(Boeing 787, A350)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731520" y="301752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31520" y="3017520"/>
            <a:ext cx="1828800" cy="54864"/>
          </a:xfrm>
          <a:prstGeom prst="rect">
            <a:avLst/>
          </a:prstGeom>
          <a:solidFill>
            <a:srgbClr val="1A237E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315468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prepreg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autoclave processing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91840" y="1280160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14" name="Text 12"/>
          <p:cNvSpPr/>
          <p:nvPr/>
        </p:nvSpPr>
        <p:spPr>
          <a:xfrm>
            <a:off x="2743200" y="914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Near-Term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2025-2030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0" y="182880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0" y="1828800"/>
            <a:ext cx="182880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7" name="Text 15"/>
          <p:cNvSpPr/>
          <p:nvPr/>
        </p:nvSpPr>
        <p:spPr>
          <a:xfrm>
            <a:off x="2834640" y="196596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Thermoplastic welded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structures (fuselage)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0" y="301752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0" y="3017520"/>
            <a:ext cx="182880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0" name="Text 18"/>
          <p:cNvSpPr/>
          <p:nvPr/>
        </p:nvSpPr>
        <p:spPr>
          <a:xfrm>
            <a:off x="2834640" y="315468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Nano-enhanced toughened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epoxy systems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394960" y="1280160"/>
            <a:ext cx="320040" cy="320040"/>
          </a:xfrm>
          <a:prstGeom prst="ellipse">
            <a:avLst/>
          </a:prstGeom>
          <a:solidFill>
            <a:srgbClr val="E65100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914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651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Mid-Term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E651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2030-2035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846320" y="182880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46320" y="1828800"/>
            <a:ext cx="1828800" cy="54864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196596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CFRP/metal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lattice airframes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846320" y="301752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846320" y="3017520"/>
            <a:ext cx="1828800" cy="54864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28" name="Text 26"/>
          <p:cNvSpPr/>
          <p:nvPr/>
        </p:nvSpPr>
        <p:spPr>
          <a:xfrm>
            <a:off x="4937760" y="315468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In-situ AFP/ATL with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quality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498080" y="1280160"/>
            <a:ext cx="320040" cy="320040"/>
          </a:xfrm>
          <a:prstGeom prst="ellipse">
            <a:avLst/>
          </a:prstGeom>
          <a:solidFill>
            <a:srgbClr val="C62828"/>
          </a:solidFill>
          <a:ln/>
        </p:spPr>
      </p:sp>
      <p:sp>
        <p:nvSpPr>
          <p:cNvPr id="30" name="Text 28"/>
          <p:cNvSpPr/>
          <p:nvPr/>
        </p:nvSpPr>
        <p:spPr>
          <a:xfrm>
            <a:off x="6949440" y="914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628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Long-Term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C628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2035+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949440" y="182880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949440" y="1828800"/>
            <a:ext cx="1828800" cy="54864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3" name="Text 31"/>
          <p:cNvSpPr/>
          <p:nvPr/>
        </p:nvSpPr>
        <p:spPr>
          <a:xfrm>
            <a:off x="7040880" y="196596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CNT-reinforced primary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certification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6949440" y="301752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949440" y="3017520"/>
            <a:ext cx="1828800" cy="54864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6" name="Text 34"/>
          <p:cNvSpPr/>
          <p:nvPr/>
        </p:nvSpPr>
        <p:spPr>
          <a:xfrm>
            <a:off x="7040880" y="315468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CMC hot-section</a:t>
            </a:r>
            <a:endParaRPr lang="en-US" sz="9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with airframe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Aerospace Materials</dc:title>
  <dc:subject>PptxGenJS Presentation</dc:subject>
  <dc:creator>Claude</dc:creator>
  <cp:lastModifiedBy>Claude</cp:lastModifiedBy>
  <cp:revision>1</cp:revision>
  <dcterms:created xsi:type="dcterms:W3CDTF">2026-03-08T23:48:18Z</dcterms:created>
  <dcterms:modified xsi:type="dcterms:W3CDTF">2026-03-08T23:48:18Z</dcterms:modified>
</cp:coreProperties>
</file>